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8" r:id="rId4"/>
    <p:sldId id="259" r:id="rId5"/>
    <p:sldId id="261" r:id="rId6"/>
    <p:sldId id="260" r:id="rId7"/>
    <p:sldId id="264" r:id="rId8"/>
    <p:sldId id="263" r:id="rId9"/>
    <p:sldId id="265" r:id="rId10"/>
    <p:sldId id="267" r:id="rId11"/>
    <p:sldId id="266" r:id="rId12"/>
    <p:sldId id="268" r:id="rId13"/>
    <p:sldId id="269" r:id="rId14"/>
    <p:sldId id="270" r:id="rId15"/>
    <p:sldId id="271" r:id="rId16"/>
    <p:sldId id="272" r:id="rId17"/>
    <p:sldId id="273" r:id="rId18"/>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6" autoAdjust="0"/>
    <p:restoredTop sz="78894" autoAdjust="0"/>
  </p:normalViewPr>
  <p:slideViewPr>
    <p:cSldViewPr snapToGrid="0">
      <p:cViewPr varScale="1">
        <p:scale>
          <a:sx n="55" d="100"/>
          <a:sy n="55" d="100"/>
        </p:scale>
        <p:origin x="109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31BA8BF5-D052-4F2D-8470-8B680C4340BC}" type="datetimeFigureOut">
              <a:rPr lang="en-US" smtClean="0"/>
              <a:t>5/8/2018</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F67B1E4A-92B3-440E-910F-8A3EE2A085E8}" type="slidenum">
              <a:rPr lang="en-US" smtClean="0"/>
              <a:t>‹#›</a:t>
            </a:fld>
            <a:endParaRPr lang="en-US"/>
          </a:p>
        </p:txBody>
      </p:sp>
    </p:spTree>
    <p:extLst>
      <p:ext uri="{BB962C8B-B14F-4D97-AF65-F5344CB8AC3E}">
        <p14:creationId xmlns:p14="http://schemas.microsoft.com/office/powerpoint/2010/main" val="3194078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a:t>
            </a:r>
            <a:r>
              <a:rPr lang="en-US" baseline="0" dirty="0" smtClean="0"/>
              <a:t> everyone</a:t>
            </a:r>
            <a:r>
              <a:rPr lang="en-US" dirty="0" smtClean="0"/>
              <a:t>, my name is Sharon, and my presentation is on Image Restoration using old family photos.</a:t>
            </a:r>
            <a:r>
              <a:rPr lang="en-US" baseline="0" dirty="0" smtClean="0"/>
              <a:t> I also wanted to determine whether image quality increased after restoration, so I developed some metrics to quantify that.</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a:t>
            </a:fld>
            <a:endParaRPr lang="en-US"/>
          </a:p>
        </p:txBody>
      </p:sp>
    </p:spTree>
    <p:extLst>
      <p:ext uri="{BB962C8B-B14F-4D97-AF65-F5344CB8AC3E}">
        <p14:creationId xmlns:p14="http://schemas.microsoft.com/office/powerpoint/2010/main" val="20081965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contrast measure that I</a:t>
            </a:r>
            <a:r>
              <a:rPr lang="en-US" baseline="0" dirty="0" smtClean="0"/>
              <a:t> used was the</a:t>
            </a:r>
            <a:r>
              <a:rPr lang="en-US" dirty="0" smtClean="0"/>
              <a:t> Root Mean</a:t>
            </a:r>
            <a:r>
              <a:rPr lang="en-US" baseline="0" dirty="0" smtClean="0"/>
              <a:t> Square contrast. </a:t>
            </a:r>
            <a:r>
              <a:rPr lang="en-US" dirty="0" smtClean="0"/>
              <a:t>Root Mean Square contrast (RMS) is defined as the standard deviation of the pixel intensities</a:t>
            </a:r>
            <a:r>
              <a:rPr lang="en-US" baseline="0" dirty="0" smtClean="0"/>
              <a:t> in the image. The RMS measures the spread of the pixel values. This means that when the RMS is lower, the pixel values are spread out more evenly.</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10</a:t>
            </a:fld>
            <a:endParaRPr lang="en-US"/>
          </a:p>
        </p:txBody>
      </p:sp>
    </p:spTree>
    <p:extLst>
      <p:ext uri="{BB962C8B-B14F-4D97-AF65-F5344CB8AC3E}">
        <p14:creationId xmlns:p14="http://schemas.microsoft.com/office/powerpoint/2010/main" val="693105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this image, you can see that the photo looks a bit washed out. </a:t>
            </a:r>
            <a:r>
              <a:rPr lang="en-US" dirty="0" smtClean="0"/>
              <a:t>You can see on the Red Blue Green histogram that the channels do</a:t>
            </a:r>
            <a:r>
              <a:rPr lang="en-US" baseline="0" dirty="0" smtClean="0"/>
              <a:t> not really fill the entire intensity range. The RMS is also calculated to be 15.96.</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11</a:t>
            </a:fld>
            <a:endParaRPr lang="en-US"/>
          </a:p>
        </p:txBody>
      </p:sp>
    </p:spTree>
    <p:extLst>
      <p:ext uri="{BB962C8B-B14F-4D97-AF65-F5344CB8AC3E}">
        <p14:creationId xmlns:p14="http://schemas.microsoft.com/office/powerpoint/2010/main" val="116749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a:t>
            </a:r>
            <a:r>
              <a:rPr lang="en-US" baseline="0" dirty="0" smtClean="0"/>
              <a:t> undergoing histogram equalization, we can see that the Red, Blue, Green channels are spread more evenly throughout the entire intensity range. The RMS also reduces down to 0.3877.</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12</a:t>
            </a:fld>
            <a:endParaRPr lang="en-US"/>
          </a:p>
        </p:txBody>
      </p:sp>
    </p:spTree>
    <p:extLst>
      <p:ext uri="{BB962C8B-B14F-4D97-AF65-F5344CB8AC3E}">
        <p14:creationId xmlns:p14="http://schemas.microsoft.com/office/powerpoint/2010/main" val="3337856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image enhancement process that I looked into was color cast removal.  Color casting is when a tint</a:t>
            </a:r>
            <a:r>
              <a:rPr lang="en-US" baseline="0" dirty="0" smtClean="0"/>
              <a:t> of a particular color is cast on the entire image. Histogram of the grayscale image can be used to remove the color cast.</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13</a:t>
            </a:fld>
            <a:endParaRPr lang="en-US"/>
          </a:p>
        </p:txBody>
      </p:sp>
    </p:spTree>
    <p:extLst>
      <p:ext uri="{BB962C8B-B14F-4D97-AF65-F5344CB8AC3E}">
        <p14:creationId xmlns:p14="http://schemas.microsoft.com/office/powerpoint/2010/main" val="3170306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two</a:t>
            </a:r>
            <a:r>
              <a:rPr lang="en-US" baseline="0" dirty="0" smtClean="0"/>
              <a:t> variables that I looked at were hue and </a:t>
            </a:r>
            <a:r>
              <a:rPr lang="en-US" baseline="0" dirty="0" err="1" smtClean="0"/>
              <a:t>chroma</a:t>
            </a:r>
            <a:r>
              <a:rPr lang="en-US" baseline="0" dirty="0" smtClean="0"/>
              <a:t>. Hue is basically the color of the image or pixel, and </a:t>
            </a:r>
            <a:r>
              <a:rPr lang="en-US" baseline="0" dirty="0" err="1" smtClean="0"/>
              <a:t>chroma</a:t>
            </a:r>
            <a:r>
              <a:rPr lang="en-US" baseline="0" dirty="0" smtClean="0"/>
              <a:t> is the intensity of the hue.</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14</a:t>
            </a:fld>
            <a:endParaRPr lang="en-US"/>
          </a:p>
        </p:txBody>
      </p:sp>
    </p:spTree>
    <p:extLst>
      <p:ext uri="{BB962C8B-B14F-4D97-AF65-F5344CB8AC3E}">
        <p14:creationId xmlns:p14="http://schemas.microsoft.com/office/powerpoint/2010/main" val="8318890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image in</a:t>
            </a:r>
            <a:r>
              <a:rPr lang="en-US" baseline="0" dirty="0" smtClean="0"/>
              <a:t> this photo has a bluish green color cast. I found the average value of all the hues in the pixel to get a hue angle of 145 degrees which means the average hue of the picture is turquoise/green.  I found the average value of the </a:t>
            </a:r>
            <a:r>
              <a:rPr lang="en-US" baseline="0" dirty="0" err="1" smtClean="0"/>
              <a:t>chroma</a:t>
            </a:r>
            <a:r>
              <a:rPr lang="en-US" baseline="0" dirty="0" smtClean="0"/>
              <a:t> was 52%.</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15</a:t>
            </a:fld>
            <a:endParaRPr lang="en-US"/>
          </a:p>
        </p:txBody>
      </p:sp>
    </p:spTree>
    <p:extLst>
      <p:ext uri="{BB962C8B-B14F-4D97-AF65-F5344CB8AC3E}">
        <p14:creationId xmlns:p14="http://schemas.microsoft.com/office/powerpoint/2010/main" val="1735582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used </a:t>
            </a:r>
            <a:r>
              <a:rPr lang="en-US" dirty="0" smtClean="0"/>
              <a:t>histogram matching</a:t>
            </a:r>
            <a:r>
              <a:rPr lang="en-US" baseline="0" dirty="0" smtClean="0"/>
              <a:t> through a grayscale image to perform color cast removal, and measured the hue and </a:t>
            </a:r>
            <a:r>
              <a:rPr lang="en-US" baseline="0" dirty="0" err="1" smtClean="0"/>
              <a:t>chroma</a:t>
            </a:r>
            <a:r>
              <a:rPr lang="en-US" baseline="0" dirty="0" smtClean="0"/>
              <a:t> again. The overall hue of the image changed to </a:t>
            </a:r>
            <a:r>
              <a:rPr lang="en-US" baseline="0" dirty="0" err="1" smtClean="0"/>
              <a:t>limeish</a:t>
            </a:r>
            <a:r>
              <a:rPr lang="en-US" baseline="0" dirty="0" smtClean="0"/>
              <a:t> yellow, and the </a:t>
            </a:r>
            <a:r>
              <a:rPr lang="en-US" baseline="0" dirty="0" err="1" smtClean="0"/>
              <a:t>chroma</a:t>
            </a:r>
            <a:r>
              <a:rPr lang="en-US" baseline="0" dirty="0" smtClean="0"/>
              <a:t> of the image reduced to 41%</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16</a:t>
            </a:fld>
            <a:endParaRPr lang="en-US"/>
          </a:p>
        </p:txBody>
      </p:sp>
    </p:spTree>
    <p:extLst>
      <p:ext uri="{BB962C8B-B14F-4D97-AF65-F5344CB8AC3E}">
        <p14:creationId xmlns:p14="http://schemas.microsoft.com/office/powerpoint/2010/main" val="588546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e application idea that I thought about was using these metrics to build better models that could classify the type of image restoration process that an image should undergo to increase image quality.</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17</a:t>
            </a:fld>
            <a:endParaRPr lang="en-US"/>
          </a:p>
        </p:txBody>
      </p:sp>
    </p:spTree>
    <p:extLst>
      <p:ext uri="{BB962C8B-B14F-4D97-AF65-F5344CB8AC3E}">
        <p14:creationId xmlns:p14="http://schemas.microsoft.com/office/powerpoint/2010/main" val="2071764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start with blurred images. There</a:t>
            </a:r>
            <a:r>
              <a:rPr lang="en-US" baseline="0" dirty="0" smtClean="0"/>
              <a:t> was research done in 2013 to measure image sharpness in the frequency domain. The researchers observed that when the blur of an image increases, the number of high frequency components in the image decreases. Meaning, a sharper, good quality image will have a higher number of high frequency components compared to a blurred image which will have a lower number of high frequency components. We can see that is true by the Fourier transform for these images.</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2</a:t>
            </a:fld>
            <a:endParaRPr lang="en-US"/>
          </a:p>
        </p:txBody>
      </p:sp>
    </p:spTree>
    <p:extLst>
      <p:ext uri="{BB962C8B-B14F-4D97-AF65-F5344CB8AC3E}">
        <p14:creationId xmlns:p14="http://schemas.microsoft.com/office/powerpoint/2010/main" val="850072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a:t>
            </a:r>
            <a:r>
              <a:rPr lang="en-US" baseline="0" dirty="0" smtClean="0"/>
              <a:t> on the knowledge that higher frequency components mean a better quality picture, an image quality measure can be calculated. The steps of this algorithm are first finding the </a:t>
            </a:r>
            <a:r>
              <a:rPr lang="en-US" baseline="0" dirty="0" err="1" smtClean="0"/>
              <a:t>fourier</a:t>
            </a:r>
            <a:r>
              <a:rPr lang="en-US" baseline="0" dirty="0" smtClean="0"/>
              <a:t> transform of the image I. Then, taking the absolute value of the </a:t>
            </a:r>
            <a:r>
              <a:rPr lang="en-US" baseline="0" dirty="0" err="1" smtClean="0"/>
              <a:t>fourier</a:t>
            </a:r>
            <a:r>
              <a:rPr lang="en-US" baseline="0" dirty="0" smtClean="0"/>
              <a:t>. Next, calculating a threshold value – maximum value of the frequency component/1000. Then calculating the total number of pixels in F that are above the threshold value. The image quality measure (FM) is calculated by the total count divided by the dimensions of the matrix.</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3</a:t>
            </a:fld>
            <a:endParaRPr lang="en-US"/>
          </a:p>
        </p:txBody>
      </p:sp>
    </p:spTree>
    <p:extLst>
      <p:ext uri="{BB962C8B-B14F-4D97-AF65-F5344CB8AC3E}">
        <p14:creationId xmlns:p14="http://schemas.microsoft.com/office/powerpoint/2010/main" val="2725532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f</a:t>
            </a:r>
            <a:r>
              <a:rPr lang="en-US" dirty="0" smtClean="0"/>
              <a:t>or the</a:t>
            </a:r>
            <a:r>
              <a:rPr lang="en-US" baseline="0" dirty="0" smtClean="0"/>
              <a:t> image of the girl</a:t>
            </a:r>
            <a:r>
              <a:rPr lang="en-US" dirty="0" smtClean="0"/>
              <a:t>,</a:t>
            </a:r>
            <a:r>
              <a:rPr lang="en-US" baseline="0" dirty="0" smtClean="0"/>
              <a:t> in the not blurred photo, the total number of pixels greater than the threshold was 4780, and for the blurred image, it was 1176. This gave us an image quality measure of 0.0182 and 0.0045. The closer the image quality metric is to 1, the less blurry the image is.</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4</a:t>
            </a:fld>
            <a:endParaRPr lang="en-US"/>
          </a:p>
        </p:txBody>
      </p:sp>
    </p:spTree>
    <p:extLst>
      <p:ext uri="{BB962C8B-B14F-4D97-AF65-F5344CB8AC3E}">
        <p14:creationId xmlns:p14="http://schemas.microsoft.com/office/powerpoint/2010/main" val="22583422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looking over this research, I used </a:t>
            </a:r>
            <a:r>
              <a:rPr lang="en-US" dirty="0" err="1" smtClean="0"/>
              <a:t>matlab</a:t>
            </a:r>
            <a:r>
              <a:rPr lang="en-US" dirty="0" smtClean="0"/>
              <a:t> to explore the algorithm. For</a:t>
            </a:r>
            <a:r>
              <a:rPr lang="en-US" baseline="0" dirty="0" smtClean="0"/>
              <a:t> this blurry image, I calculated the number of pixels above my threshold was 7385, and then image score was 0.0001.</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5</a:t>
            </a:fld>
            <a:endParaRPr lang="en-US"/>
          </a:p>
        </p:txBody>
      </p:sp>
    </p:spTree>
    <p:extLst>
      <p:ext uri="{BB962C8B-B14F-4D97-AF65-F5344CB8AC3E}">
        <p14:creationId xmlns:p14="http://schemas.microsoft.com/office/powerpoint/2010/main" val="34817183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used the </a:t>
            </a:r>
            <a:r>
              <a:rPr lang="en-US" dirty="0" err="1" smtClean="0"/>
              <a:t>laplacian</a:t>
            </a:r>
            <a:r>
              <a:rPr lang="en-US" baseline="0" dirty="0" smtClean="0"/>
              <a:t> method to </a:t>
            </a:r>
            <a:r>
              <a:rPr lang="en-US" baseline="0" dirty="0" err="1" smtClean="0"/>
              <a:t>deblur</a:t>
            </a:r>
            <a:r>
              <a:rPr lang="en-US" baseline="0" dirty="0" smtClean="0"/>
              <a:t> and sharpen the image. Then I used a median filter to remove the noise, then I used a Gaussian filter to soften the image.</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6</a:t>
            </a:fld>
            <a:endParaRPr lang="en-US"/>
          </a:p>
        </p:txBody>
      </p:sp>
    </p:spTree>
    <p:extLst>
      <p:ext uri="{BB962C8B-B14F-4D97-AF65-F5344CB8AC3E}">
        <p14:creationId xmlns:p14="http://schemas.microsoft.com/office/powerpoint/2010/main" val="194324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2289"/>
            <a:r>
              <a:rPr lang="en-US" dirty="0" smtClean="0"/>
              <a:t>My results</a:t>
            </a:r>
            <a:r>
              <a:rPr lang="en-US" baseline="0" dirty="0" smtClean="0"/>
              <a:t> show that the algorithm does measure blurriness in image quality well. After </a:t>
            </a:r>
            <a:r>
              <a:rPr lang="en-US" baseline="0" dirty="0" err="1" smtClean="0"/>
              <a:t>deblurring</a:t>
            </a:r>
            <a:r>
              <a:rPr lang="en-US" baseline="0" dirty="0" smtClean="0"/>
              <a:t> the image, the image quality score improved from 0.0001 to 0.52.</a:t>
            </a:r>
            <a:endParaRPr lang="en-US" dirty="0" smtClean="0"/>
          </a:p>
          <a:p>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7</a:t>
            </a:fld>
            <a:endParaRPr lang="en-US"/>
          </a:p>
        </p:txBody>
      </p:sp>
    </p:spTree>
    <p:extLst>
      <p:ext uri="{BB962C8B-B14F-4D97-AF65-F5344CB8AC3E}">
        <p14:creationId xmlns:p14="http://schemas.microsoft.com/office/powerpoint/2010/main" val="4127724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a:t>
            </a:r>
            <a:r>
              <a:rPr lang="en-US" baseline="0" dirty="0" smtClean="0"/>
              <a:t> also see in the </a:t>
            </a:r>
            <a:r>
              <a:rPr lang="en-US" baseline="0" dirty="0" err="1" smtClean="0"/>
              <a:t>fourier</a:t>
            </a:r>
            <a:r>
              <a:rPr lang="en-US" baseline="0" dirty="0" smtClean="0"/>
              <a:t> transform of these images. The blurred image had less high frequency values, where the clearer image had more high frequency values.</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8</a:t>
            </a:fld>
            <a:endParaRPr lang="en-US"/>
          </a:p>
        </p:txBody>
      </p:sp>
    </p:spTree>
    <p:extLst>
      <p:ext uri="{BB962C8B-B14F-4D97-AF65-F5344CB8AC3E}">
        <p14:creationId xmlns:p14="http://schemas.microsoft.com/office/powerpoint/2010/main" val="1461487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image enhancement</a:t>
            </a:r>
            <a:r>
              <a:rPr lang="en-US" baseline="0" dirty="0" smtClean="0"/>
              <a:t> process that I looked into was contrast stretching for color images.</a:t>
            </a:r>
            <a:endParaRPr lang="en-US" dirty="0"/>
          </a:p>
        </p:txBody>
      </p:sp>
      <p:sp>
        <p:nvSpPr>
          <p:cNvPr id="4" name="Slide Number Placeholder 3"/>
          <p:cNvSpPr>
            <a:spLocks noGrp="1"/>
          </p:cNvSpPr>
          <p:nvPr>
            <p:ph type="sldNum" sz="quarter" idx="10"/>
          </p:nvPr>
        </p:nvSpPr>
        <p:spPr/>
        <p:txBody>
          <a:bodyPr/>
          <a:lstStyle/>
          <a:p>
            <a:fld id="{F67B1E4A-92B3-440E-910F-8A3EE2A085E8}" type="slidenum">
              <a:rPr lang="en-US" smtClean="0"/>
              <a:t>9</a:t>
            </a:fld>
            <a:endParaRPr lang="en-US"/>
          </a:p>
        </p:txBody>
      </p:sp>
    </p:spTree>
    <p:extLst>
      <p:ext uri="{BB962C8B-B14F-4D97-AF65-F5344CB8AC3E}">
        <p14:creationId xmlns:p14="http://schemas.microsoft.com/office/powerpoint/2010/main" val="1378759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328B7F-208B-4D3E-B6BF-3EE22CF8ADD2}" type="datetimeFigureOut">
              <a:rPr lang="en-US" smtClean="0"/>
              <a:t>5/8/2018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1734389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28B7F-208B-4D3E-B6BF-3EE22CF8ADD2}" type="datetimeFigureOut">
              <a:rPr lang="en-US" smtClean="0"/>
              <a:t>5/8/2018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3465868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28B7F-208B-4D3E-B6BF-3EE22CF8ADD2}" type="datetimeFigureOut">
              <a:rPr lang="en-US" smtClean="0"/>
              <a:t>5/8/2018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3279113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28B7F-208B-4D3E-B6BF-3EE22CF8ADD2}" type="datetimeFigureOut">
              <a:rPr lang="en-US" smtClean="0"/>
              <a:t>5/8/2018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2674805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328B7F-208B-4D3E-B6BF-3EE22CF8ADD2}" type="datetimeFigureOut">
              <a:rPr lang="en-US" smtClean="0"/>
              <a:t>5/8/2018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2201732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D328B7F-208B-4D3E-B6BF-3EE22CF8ADD2}" type="datetimeFigureOut">
              <a:rPr lang="en-US" smtClean="0"/>
              <a:t>5/8/2018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2885461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328B7F-208B-4D3E-B6BF-3EE22CF8ADD2}" type="datetimeFigureOut">
              <a:rPr lang="en-US" smtClean="0"/>
              <a:t>5/8/2018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2996168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D328B7F-208B-4D3E-B6BF-3EE22CF8ADD2}" type="datetimeFigureOut">
              <a:rPr lang="en-US" smtClean="0"/>
              <a:t>5/8/2018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88683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328B7F-208B-4D3E-B6BF-3EE22CF8ADD2}" type="datetimeFigureOut">
              <a:rPr lang="en-US" smtClean="0"/>
              <a:t>5/8/2018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977823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328B7F-208B-4D3E-B6BF-3EE22CF8ADD2}" type="datetimeFigureOut">
              <a:rPr lang="en-US" smtClean="0"/>
              <a:t>5/8/2018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1326903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328B7F-208B-4D3E-B6BF-3EE22CF8ADD2}" type="datetimeFigureOut">
              <a:rPr lang="en-US" smtClean="0"/>
              <a:t>5/8/2018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A7DBBE-AF88-4490-B352-8B81F1E3B82A}" type="slidenum">
              <a:rPr lang="en-US" smtClean="0"/>
              <a:t>‹#›</a:t>
            </a:fld>
            <a:endParaRPr lang="en-US"/>
          </a:p>
        </p:txBody>
      </p:sp>
    </p:spTree>
    <p:extLst>
      <p:ext uri="{BB962C8B-B14F-4D97-AF65-F5344CB8AC3E}">
        <p14:creationId xmlns:p14="http://schemas.microsoft.com/office/powerpoint/2010/main" val="330336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328B7F-208B-4D3E-B6BF-3EE22CF8ADD2}" type="datetimeFigureOut">
              <a:rPr lang="en-US" smtClean="0"/>
              <a:t>5/8/2018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A7DBBE-AF88-4490-B352-8B81F1E3B82A}" type="slidenum">
              <a:rPr lang="en-US" smtClean="0"/>
              <a:t>‹#›</a:t>
            </a:fld>
            <a:endParaRPr lang="en-US"/>
          </a:p>
        </p:txBody>
      </p:sp>
    </p:spTree>
    <p:extLst>
      <p:ext uri="{BB962C8B-B14F-4D97-AF65-F5344CB8AC3E}">
        <p14:creationId xmlns:p14="http://schemas.microsoft.com/office/powerpoint/2010/main" val="30553805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Image Restoration</a:t>
            </a:r>
            <a:endParaRPr lang="en-US" dirty="0"/>
          </a:p>
        </p:txBody>
      </p:sp>
      <p:sp>
        <p:nvSpPr>
          <p:cNvPr id="3" name="Subtitle 2"/>
          <p:cNvSpPr>
            <a:spLocks noGrp="1"/>
          </p:cNvSpPr>
          <p:nvPr>
            <p:ph type="subTitle" idx="1"/>
          </p:nvPr>
        </p:nvSpPr>
        <p:spPr/>
        <p:txBody>
          <a:bodyPr/>
          <a:lstStyle/>
          <a:p>
            <a:r>
              <a:rPr lang="en-US" dirty="0" smtClean="0"/>
              <a:t>CS 615 – Digital Image Processing</a:t>
            </a:r>
          </a:p>
          <a:p>
            <a:r>
              <a:rPr lang="en-US" dirty="0" smtClean="0"/>
              <a:t>Sharon Kim</a:t>
            </a:r>
          </a:p>
        </p:txBody>
      </p:sp>
    </p:spTree>
    <p:extLst>
      <p:ext uri="{BB962C8B-B14F-4D97-AF65-F5344CB8AC3E}">
        <p14:creationId xmlns:p14="http://schemas.microsoft.com/office/powerpoint/2010/main" val="21662927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Contrast measure</a:t>
            </a:r>
            <a:endParaRPr lang="en-US" dirty="0"/>
          </a:p>
        </p:txBody>
      </p:sp>
      <p:sp>
        <p:nvSpPr>
          <p:cNvPr id="3" name="Content Placeholder 2"/>
          <p:cNvSpPr>
            <a:spLocks noGrp="1"/>
          </p:cNvSpPr>
          <p:nvPr>
            <p:ph idx="1"/>
          </p:nvPr>
        </p:nvSpPr>
        <p:spPr/>
        <p:txBody>
          <a:bodyPr/>
          <a:lstStyle/>
          <a:p>
            <a:r>
              <a:rPr lang="en-US" dirty="0" smtClean="0"/>
              <a:t>Root mean square (RMS) contrast</a:t>
            </a:r>
            <a:endParaRPr lang="en-US" dirty="0"/>
          </a:p>
        </p:txBody>
      </p:sp>
      <p:pic>
        <p:nvPicPr>
          <p:cNvPr id="4" name="Picture 3"/>
          <p:cNvPicPr/>
          <p:nvPr/>
        </p:nvPicPr>
        <p:blipFill rotWithShape="1">
          <a:blip r:embed="rId3"/>
          <a:srcRect l="6303" t="51282" r="78492" b="38272"/>
          <a:stretch/>
        </p:blipFill>
        <p:spPr bwMode="auto">
          <a:xfrm>
            <a:off x="2657916" y="2531477"/>
            <a:ext cx="5860442" cy="226511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227468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srcRect l="19872" t="19563" r="53098" b="12251"/>
          <a:stretch/>
        </p:blipFill>
        <p:spPr bwMode="auto">
          <a:xfrm>
            <a:off x="545432" y="131982"/>
            <a:ext cx="4643967" cy="6589661"/>
          </a:xfrm>
          <a:prstGeom prst="rect">
            <a:avLst/>
          </a:prstGeom>
          <a:ln>
            <a:noFill/>
          </a:ln>
          <a:extLst>
            <a:ext uri="{53640926-AAD7-44D8-BBD7-CCE9431645EC}">
              <a14:shadowObscured xmlns:a14="http://schemas.microsoft.com/office/drawing/2010/main"/>
            </a:ext>
          </a:extLst>
        </p:spPr>
      </p:pic>
      <p:pic>
        <p:nvPicPr>
          <p:cNvPr id="3" name="Picture 2"/>
          <p:cNvPicPr/>
          <p:nvPr/>
        </p:nvPicPr>
        <p:blipFill rotWithShape="1">
          <a:blip r:embed="rId4"/>
          <a:srcRect l="6304" t="15764" r="59616" b="35993"/>
          <a:stretch/>
        </p:blipFill>
        <p:spPr bwMode="auto">
          <a:xfrm>
            <a:off x="5568216" y="281174"/>
            <a:ext cx="6192252" cy="4930508"/>
          </a:xfrm>
          <a:prstGeom prst="rect">
            <a:avLst/>
          </a:prstGeom>
          <a:ln>
            <a:noFill/>
          </a:ln>
          <a:extLst>
            <a:ext uri="{53640926-AAD7-44D8-BBD7-CCE9431645EC}">
              <a14:shadowObscured xmlns:a14="http://schemas.microsoft.com/office/drawing/2010/main"/>
            </a:ext>
          </a:extLst>
        </p:spPr>
      </p:pic>
      <p:sp>
        <p:nvSpPr>
          <p:cNvPr id="4" name="Content Placeholder 2"/>
          <p:cNvSpPr txBox="1">
            <a:spLocks/>
          </p:cNvSpPr>
          <p:nvPr/>
        </p:nvSpPr>
        <p:spPr>
          <a:xfrm>
            <a:off x="5568216" y="4922122"/>
            <a:ext cx="4275220" cy="13262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RMS = 15.9679</a:t>
            </a:r>
          </a:p>
          <a:p>
            <a:pPr marL="457200" lvl="1" indent="0">
              <a:buFont typeface="Arial" panose="020B0604020202020204" pitchFamily="34" charset="0"/>
              <a:buNone/>
            </a:pPr>
            <a:endParaRPr lang="en-US" dirty="0" smtClean="0"/>
          </a:p>
          <a:p>
            <a:pPr lvl="1"/>
            <a:endParaRPr lang="en-US" dirty="0"/>
          </a:p>
        </p:txBody>
      </p:sp>
    </p:spTree>
    <p:extLst>
      <p:ext uri="{BB962C8B-B14F-4D97-AF65-F5344CB8AC3E}">
        <p14:creationId xmlns:p14="http://schemas.microsoft.com/office/powerpoint/2010/main" val="4383522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5568216" y="4922122"/>
            <a:ext cx="4275220" cy="13262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RMS = 0.3877</a:t>
            </a:r>
          </a:p>
          <a:p>
            <a:pPr marL="457200" lvl="1" indent="0">
              <a:buFont typeface="Arial" panose="020B0604020202020204" pitchFamily="34" charset="0"/>
              <a:buNone/>
            </a:pPr>
            <a:endParaRPr lang="en-US" dirty="0" smtClean="0"/>
          </a:p>
          <a:p>
            <a:pPr lvl="1"/>
            <a:endParaRPr lang="en-US" dirty="0"/>
          </a:p>
        </p:txBody>
      </p:sp>
      <p:pic>
        <p:nvPicPr>
          <p:cNvPr id="5" name="Picture 4"/>
          <p:cNvPicPr/>
          <p:nvPr/>
        </p:nvPicPr>
        <p:blipFill rotWithShape="1">
          <a:blip r:embed="rId3"/>
          <a:srcRect l="59723" t="18614" r="13354" b="13390"/>
          <a:stretch/>
        </p:blipFill>
        <p:spPr bwMode="auto">
          <a:xfrm>
            <a:off x="258678" y="152286"/>
            <a:ext cx="4634163" cy="6583454"/>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4"/>
          <a:srcRect l="51281" t="15764" r="14211" b="35993"/>
          <a:stretch/>
        </p:blipFill>
        <p:spPr bwMode="auto">
          <a:xfrm>
            <a:off x="5295064" y="152286"/>
            <a:ext cx="6560051" cy="515867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661985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 Cast Removal</a:t>
            </a:r>
            <a:endParaRPr lang="en-US" dirty="0"/>
          </a:p>
        </p:txBody>
      </p:sp>
      <p:pic>
        <p:nvPicPr>
          <p:cNvPr id="4" name="Picture 3"/>
          <p:cNvPicPr/>
          <p:nvPr/>
        </p:nvPicPr>
        <p:blipFill rotWithShape="1">
          <a:blip r:embed="rId3"/>
          <a:srcRect l="6624" t="22982" r="40171" b="14530"/>
          <a:stretch/>
        </p:blipFill>
        <p:spPr bwMode="auto">
          <a:xfrm>
            <a:off x="121920" y="1731044"/>
            <a:ext cx="5974080" cy="3946732"/>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4"/>
          <a:srcRect l="4914" t="33049" r="55235" b="19088"/>
          <a:stretch/>
        </p:blipFill>
        <p:spPr bwMode="auto">
          <a:xfrm>
            <a:off x="6096000" y="1682025"/>
            <a:ext cx="5974080" cy="403610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082896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 Cast Removal</a:t>
            </a:r>
            <a:endParaRPr lang="en-US" dirty="0"/>
          </a:p>
        </p:txBody>
      </p:sp>
      <p:sp>
        <p:nvSpPr>
          <p:cNvPr id="3" name="Content Placeholder 2"/>
          <p:cNvSpPr>
            <a:spLocks noGrp="1"/>
          </p:cNvSpPr>
          <p:nvPr>
            <p:ph idx="1"/>
          </p:nvPr>
        </p:nvSpPr>
        <p:spPr/>
        <p:txBody>
          <a:bodyPr/>
          <a:lstStyle/>
          <a:p>
            <a:r>
              <a:rPr lang="en-US" dirty="0" smtClean="0"/>
              <a:t>Hue</a:t>
            </a:r>
          </a:p>
          <a:p>
            <a:r>
              <a:rPr lang="en-US" dirty="0" smtClean="0"/>
              <a:t>Chroma/Saturation</a:t>
            </a:r>
            <a:endParaRPr lang="en-US" dirty="0"/>
          </a:p>
        </p:txBody>
      </p:sp>
      <p:pic>
        <p:nvPicPr>
          <p:cNvPr id="1026" name="Picture 2" descr="Image result for define hu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7320" y="1621472"/>
            <a:ext cx="6346190" cy="4759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40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srcRect l="6304" t="16144" r="60256" b="35803"/>
          <a:stretch/>
        </p:blipFill>
        <p:spPr bwMode="auto">
          <a:xfrm>
            <a:off x="0" y="213360"/>
            <a:ext cx="7360920" cy="6400800"/>
          </a:xfrm>
          <a:prstGeom prst="rect">
            <a:avLst/>
          </a:prstGeom>
          <a:ln>
            <a:noFill/>
          </a:ln>
          <a:extLst>
            <a:ext uri="{53640926-AAD7-44D8-BBD7-CCE9431645EC}">
              <a14:shadowObscured xmlns:a14="http://schemas.microsoft.com/office/drawing/2010/main"/>
            </a:ext>
          </a:extLst>
        </p:spPr>
      </p:pic>
      <p:pic>
        <p:nvPicPr>
          <p:cNvPr id="2050" name="Picture 2" descr="Image result for define hue angl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7454" y="320040"/>
            <a:ext cx="4126865" cy="3808507"/>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p:cNvSpPr txBox="1">
            <a:spLocks/>
          </p:cNvSpPr>
          <p:nvPr/>
        </p:nvSpPr>
        <p:spPr>
          <a:xfrm>
            <a:off x="7360920" y="4128547"/>
            <a:ext cx="4275220" cy="13262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Hue Angle = </a:t>
            </a:r>
            <a:r>
              <a:rPr lang="en-US" dirty="0"/>
              <a:t>145</a:t>
            </a:r>
            <a:r>
              <a:rPr lang="en-US" baseline="30000" dirty="0"/>
              <a:t>o</a:t>
            </a:r>
            <a:r>
              <a:rPr lang="en-US" dirty="0"/>
              <a:t> </a:t>
            </a:r>
            <a:endParaRPr lang="en-US" dirty="0" smtClean="0"/>
          </a:p>
          <a:p>
            <a:r>
              <a:rPr lang="en-US" dirty="0" smtClean="0"/>
              <a:t>Chroma/Saturation = 52%</a:t>
            </a:r>
            <a:endParaRPr lang="en-US" baseline="30000" dirty="0" smtClean="0"/>
          </a:p>
          <a:p>
            <a:endParaRPr lang="en-US" dirty="0" smtClean="0"/>
          </a:p>
          <a:p>
            <a:pPr marL="457200" lvl="1" indent="0">
              <a:buFont typeface="Arial" panose="020B0604020202020204" pitchFamily="34" charset="0"/>
              <a:buNone/>
            </a:pPr>
            <a:endParaRPr lang="en-US" dirty="0" smtClean="0"/>
          </a:p>
          <a:p>
            <a:pPr lvl="1"/>
            <a:endParaRPr lang="en-US" dirty="0"/>
          </a:p>
        </p:txBody>
      </p:sp>
    </p:spTree>
    <p:extLst>
      <p:ext uri="{BB962C8B-B14F-4D97-AF65-F5344CB8AC3E}">
        <p14:creationId xmlns:p14="http://schemas.microsoft.com/office/powerpoint/2010/main" val="19756183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define hue ang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7454" y="320040"/>
            <a:ext cx="4126865" cy="3808507"/>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p:cNvSpPr txBox="1">
            <a:spLocks/>
          </p:cNvSpPr>
          <p:nvPr/>
        </p:nvSpPr>
        <p:spPr>
          <a:xfrm>
            <a:off x="7360920" y="4128547"/>
            <a:ext cx="4275220" cy="13262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Hue Angle = 96</a:t>
            </a:r>
            <a:r>
              <a:rPr lang="en-US" baseline="30000" dirty="0" smtClean="0"/>
              <a:t>o</a:t>
            </a:r>
            <a:r>
              <a:rPr lang="en-US" dirty="0" smtClean="0"/>
              <a:t> </a:t>
            </a:r>
          </a:p>
          <a:p>
            <a:r>
              <a:rPr lang="en-US" dirty="0" smtClean="0"/>
              <a:t>Chroma/Saturation = 41%</a:t>
            </a:r>
            <a:endParaRPr lang="en-US" baseline="30000" dirty="0" smtClean="0"/>
          </a:p>
          <a:p>
            <a:endParaRPr lang="en-US" dirty="0" smtClean="0"/>
          </a:p>
          <a:p>
            <a:pPr marL="457200" lvl="1" indent="0">
              <a:buFont typeface="Arial" panose="020B0604020202020204" pitchFamily="34" charset="0"/>
              <a:buNone/>
            </a:pPr>
            <a:endParaRPr lang="en-US" dirty="0" smtClean="0"/>
          </a:p>
          <a:p>
            <a:pPr lvl="1"/>
            <a:endParaRPr lang="en-US" dirty="0"/>
          </a:p>
        </p:txBody>
      </p:sp>
      <p:pic>
        <p:nvPicPr>
          <p:cNvPr id="5" name="Picture 4"/>
          <p:cNvPicPr/>
          <p:nvPr/>
        </p:nvPicPr>
        <p:blipFill rotWithShape="1">
          <a:blip r:embed="rId4"/>
          <a:srcRect l="46902" t="20703" r="19444" b="31434"/>
          <a:stretch/>
        </p:blipFill>
        <p:spPr bwMode="auto">
          <a:xfrm>
            <a:off x="0" y="563880"/>
            <a:ext cx="7296150" cy="58369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945210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a:t>
            </a:r>
            <a:endParaRPr lang="en-US" dirty="0"/>
          </a:p>
        </p:txBody>
      </p:sp>
      <p:sp>
        <p:nvSpPr>
          <p:cNvPr id="3" name="Content Placeholder 2"/>
          <p:cNvSpPr>
            <a:spLocks noGrp="1"/>
          </p:cNvSpPr>
          <p:nvPr>
            <p:ph idx="1"/>
          </p:nvPr>
        </p:nvSpPr>
        <p:spPr/>
        <p:txBody>
          <a:bodyPr/>
          <a:lstStyle/>
          <a:p>
            <a:r>
              <a:rPr lang="en-US" dirty="0" smtClean="0"/>
              <a:t>Blur</a:t>
            </a:r>
          </a:p>
          <a:p>
            <a:pPr lvl="1"/>
            <a:r>
              <a:rPr lang="en-US" dirty="0" smtClean="0"/>
              <a:t>Image quality measure (FM)</a:t>
            </a:r>
          </a:p>
          <a:p>
            <a:r>
              <a:rPr lang="en-US" dirty="0" smtClean="0"/>
              <a:t>Contrast Measure</a:t>
            </a:r>
          </a:p>
          <a:p>
            <a:pPr lvl="1"/>
            <a:r>
              <a:rPr lang="en-US" dirty="0" smtClean="0"/>
              <a:t>RMS</a:t>
            </a:r>
          </a:p>
          <a:p>
            <a:r>
              <a:rPr lang="en-US" dirty="0" smtClean="0"/>
              <a:t>Color Cast Removal</a:t>
            </a:r>
          </a:p>
          <a:p>
            <a:pPr lvl="1"/>
            <a:r>
              <a:rPr lang="en-US" dirty="0" smtClean="0"/>
              <a:t>Hue &amp; Chroma</a:t>
            </a:r>
            <a:endParaRPr lang="en-US" dirty="0"/>
          </a:p>
        </p:txBody>
      </p:sp>
    </p:spTree>
    <p:extLst>
      <p:ext uri="{BB962C8B-B14F-4D97-AF65-F5344CB8AC3E}">
        <p14:creationId xmlns:p14="http://schemas.microsoft.com/office/powerpoint/2010/main" val="20144770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Blurred Image</a:t>
            </a:r>
            <a:endParaRPr lang="en-US" dirty="0"/>
          </a:p>
        </p:txBody>
      </p:sp>
      <p:pic>
        <p:nvPicPr>
          <p:cNvPr id="6" name="Picture 5"/>
          <p:cNvPicPr/>
          <p:nvPr/>
        </p:nvPicPr>
        <p:blipFill rotWithShape="1">
          <a:blip r:embed="rId3"/>
          <a:srcRect l="20193" t="25534" r="43269" b="8832"/>
          <a:stretch/>
        </p:blipFill>
        <p:spPr bwMode="auto">
          <a:xfrm>
            <a:off x="3430504" y="1363579"/>
            <a:ext cx="5330992" cy="51655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942932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Blurred Image - Algorithm</a:t>
            </a:r>
            <a:endParaRPr lang="en-US" dirty="0"/>
          </a:p>
        </p:txBody>
      </p:sp>
      <p:pic>
        <p:nvPicPr>
          <p:cNvPr id="4" name="Content Placeholder 3"/>
          <p:cNvPicPr>
            <a:picLocks noGrp="1"/>
          </p:cNvPicPr>
          <p:nvPr>
            <p:ph idx="1"/>
          </p:nvPr>
        </p:nvPicPr>
        <p:blipFill rotWithShape="1">
          <a:blip r:embed="rId3"/>
          <a:srcRect l="3098" t="32668" r="52457" b="28965"/>
          <a:stretch/>
        </p:blipFill>
        <p:spPr bwMode="auto">
          <a:xfrm>
            <a:off x="1299411" y="1411705"/>
            <a:ext cx="9144000" cy="48928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003381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Blurred Image</a:t>
            </a:r>
            <a:endParaRPr lang="en-US" dirty="0"/>
          </a:p>
        </p:txBody>
      </p:sp>
      <p:pic>
        <p:nvPicPr>
          <p:cNvPr id="6" name="Picture 5"/>
          <p:cNvPicPr/>
          <p:nvPr/>
        </p:nvPicPr>
        <p:blipFill rotWithShape="1">
          <a:blip r:embed="rId3"/>
          <a:srcRect l="20193" t="25534" r="43269" b="8832"/>
          <a:stretch/>
        </p:blipFill>
        <p:spPr bwMode="auto">
          <a:xfrm>
            <a:off x="838200" y="1379621"/>
            <a:ext cx="5330992" cy="5165558"/>
          </a:xfrm>
          <a:prstGeom prst="rect">
            <a:avLst/>
          </a:prstGeom>
          <a:ln>
            <a:noFill/>
          </a:ln>
          <a:extLst>
            <a:ext uri="{53640926-AAD7-44D8-BBD7-CCE9431645EC}">
              <a14:shadowObscured xmlns:a14="http://schemas.microsoft.com/office/drawing/2010/main"/>
            </a:ext>
          </a:extLst>
        </p:spPr>
      </p:pic>
      <p:sp>
        <p:nvSpPr>
          <p:cNvPr id="4" name="Content Placeholder 2"/>
          <p:cNvSpPr>
            <a:spLocks noGrp="1"/>
          </p:cNvSpPr>
          <p:nvPr>
            <p:ph sz="half" idx="1"/>
          </p:nvPr>
        </p:nvSpPr>
        <p:spPr>
          <a:xfrm>
            <a:off x="6324600" y="1379621"/>
            <a:ext cx="5181600" cy="4351338"/>
          </a:xfrm>
        </p:spPr>
        <p:txBody>
          <a:bodyPr/>
          <a:lstStyle/>
          <a:p>
            <a:r>
              <a:rPr lang="en-US" dirty="0" smtClean="0"/>
              <a:t>Regular Image</a:t>
            </a:r>
          </a:p>
          <a:p>
            <a:pPr lvl="1"/>
            <a:r>
              <a:rPr lang="en-US" dirty="0"/>
              <a:t>T</a:t>
            </a:r>
            <a:r>
              <a:rPr lang="en-US" baseline="-25000" dirty="0"/>
              <a:t>H</a:t>
            </a:r>
            <a:r>
              <a:rPr lang="en-US" dirty="0"/>
              <a:t> </a:t>
            </a:r>
            <a:r>
              <a:rPr lang="en-US" dirty="0" smtClean="0"/>
              <a:t>= 4780</a:t>
            </a:r>
          </a:p>
          <a:p>
            <a:pPr lvl="1"/>
            <a:r>
              <a:rPr lang="en-US" dirty="0" smtClean="0"/>
              <a:t>FM = 0.0182</a:t>
            </a:r>
          </a:p>
          <a:p>
            <a:pPr lvl="1"/>
            <a:endParaRPr lang="en-US" dirty="0"/>
          </a:p>
          <a:p>
            <a:pPr lvl="1"/>
            <a:endParaRPr lang="en-US" dirty="0" smtClean="0"/>
          </a:p>
          <a:p>
            <a:pPr lvl="1"/>
            <a:endParaRPr lang="en-US" dirty="0" smtClean="0"/>
          </a:p>
          <a:p>
            <a:r>
              <a:rPr lang="en-US" dirty="0" smtClean="0"/>
              <a:t>Blurred Image</a:t>
            </a:r>
            <a:endParaRPr lang="en-US" dirty="0" smtClean="0"/>
          </a:p>
          <a:p>
            <a:pPr lvl="1"/>
            <a:r>
              <a:rPr lang="en-US" dirty="0" smtClean="0"/>
              <a:t>T</a:t>
            </a:r>
            <a:r>
              <a:rPr lang="en-US" baseline="-25000" dirty="0" smtClean="0"/>
              <a:t>H</a:t>
            </a:r>
            <a:r>
              <a:rPr lang="en-US" dirty="0" smtClean="0"/>
              <a:t> = 1176</a:t>
            </a:r>
          </a:p>
          <a:p>
            <a:pPr lvl="1"/>
            <a:r>
              <a:rPr lang="en-US" dirty="0" smtClean="0"/>
              <a:t>FM = 0.0045</a:t>
            </a:r>
          </a:p>
          <a:p>
            <a:pPr marL="457200" lvl="1" indent="0">
              <a:buNone/>
            </a:pPr>
            <a:endParaRPr lang="en-US" dirty="0"/>
          </a:p>
          <a:p>
            <a:pPr lvl="1"/>
            <a:endParaRPr lang="en-US" dirty="0"/>
          </a:p>
        </p:txBody>
      </p:sp>
    </p:spTree>
    <p:extLst>
      <p:ext uri="{BB962C8B-B14F-4D97-AF65-F5344CB8AC3E}">
        <p14:creationId xmlns:p14="http://schemas.microsoft.com/office/powerpoint/2010/main" val="29443939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rotWithShape="1">
          <a:blip r:embed="rId3"/>
          <a:srcRect l="35470" t="18992" r="19338" b="24978"/>
          <a:stretch/>
        </p:blipFill>
        <p:spPr bwMode="auto">
          <a:xfrm>
            <a:off x="181206" y="304800"/>
            <a:ext cx="8925067" cy="6224337"/>
          </a:xfrm>
          <a:prstGeom prst="rect">
            <a:avLst/>
          </a:prstGeom>
          <a:ln>
            <a:noFill/>
          </a:ln>
          <a:extLst>
            <a:ext uri="{53640926-AAD7-44D8-BBD7-CCE9431645EC}">
              <a14:shadowObscured xmlns:a14="http://schemas.microsoft.com/office/drawing/2010/main"/>
            </a:ext>
          </a:extLst>
        </p:spPr>
      </p:pic>
      <p:sp>
        <p:nvSpPr>
          <p:cNvPr id="7" name="Content Placeholder 2"/>
          <p:cNvSpPr>
            <a:spLocks noGrp="1"/>
          </p:cNvSpPr>
          <p:nvPr>
            <p:ph sz="half" idx="1"/>
          </p:nvPr>
        </p:nvSpPr>
        <p:spPr>
          <a:xfrm>
            <a:off x="9106273" y="2101517"/>
            <a:ext cx="2987842" cy="2229852"/>
          </a:xfrm>
        </p:spPr>
        <p:txBody>
          <a:bodyPr/>
          <a:lstStyle/>
          <a:p>
            <a:pPr marL="457200" lvl="1" indent="0">
              <a:buNone/>
            </a:pPr>
            <a:endParaRPr lang="en-US" dirty="0" smtClean="0"/>
          </a:p>
          <a:p>
            <a:r>
              <a:rPr lang="en-US" dirty="0" smtClean="0"/>
              <a:t>Blurred Image</a:t>
            </a:r>
            <a:endParaRPr lang="en-US" dirty="0" smtClean="0"/>
          </a:p>
          <a:p>
            <a:pPr lvl="1"/>
            <a:r>
              <a:rPr lang="en-US" dirty="0" smtClean="0"/>
              <a:t>T</a:t>
            </a:r>
            <a:r>
              <a:rPr lang="en-US" baseline="-25000" dirty="0" smtClean="0"/>
              <a:t>H</a:t>
            </a:r>
            <a:r>
              <a:rPr lang="en-US" dirty="0" smtClean="0"/>
              <a:t> = 7385</a:t>
            </a:r>
          </a:p>
          <a:p>
            <a:pPr lvl="1"/>
            <a:r>
              <a:rPr lang="en-US" dirty="0" smtClean="0"/>
              <a:t>FM = 0.0001003</a:t>
            </a:r>
          </a:p>
          <a:p>
            <a:pPr marL="457200" lvl="1" indent="0">
              <a:buNone/>
            </a:pPr>
            <a:endParaRPr lang="en-US" dirty="0"/>
          </a:p>
          <a:p>
            <a:pPr lvl="1"/>
            <a:endParaRPr lang="en-US" dirty="0"/>
          </a:p>
        </p:txBody>
      </p:sp>
    </p:spTree>
    <p:extLst>
      <p:ext uri="{BB962C8B-B14F-4D97-AF65-F5344CB8AC3E}">
        <p14:creationId xmlns:p14="http://schemas.microsoft.com/office/powerpoint/2010/main" val="8915167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p:nvPr/>
        </p:nvPicPr>
        <p:blipFill rotWithShape="1">
          <a:blip r:embed="rId3"/>
          <a:srcRect l="33761" t="18424" r="32372" b="33903"/>
          <a:stretch/>
        </p:blipFill>
        <p:spPr bwMode="auto">
          <a:xfrm>
            <a:off x="2456197" y="1068890"/>
            <a:ext cx="7432006" cy="5460963"/>
          </a:xfrm>
          <a:prstGeom prst="rect">
            <a:avLst/>
          </a:prstGeom>
          <a:ln>
            <a:noFill/>
          </a:ln>
          <a:extLst>
            <a:ext uri="{53640926-AAD7-44D8-BBD7-CCE9431645EC}">
              <a14:shadowObscured xmlns:a14="http://schemas.microsoft.com/office/drawing/2010/main"/>
            </a:ext>
          </a:extLst>
        </p:spPr>
      </p:pic>
      <p:sp>
        <p:nvSpPr>
          <p:cNvPr id="11" name="Title 1"/>
          <p:cNvSpPr>
            <a:spLocks noGrp="1"/>
          </p:cNvSpPr>
          <p:nvPr>
            <p:ph type="title"/>
          </p:nvPr>
        </p:nvSpPr>
        <p:spPr>
          <a:xfrm>
            <a:off x="1026695" y="0"/>
            <a:ext cx="10515600" cy="1325563"/>
          </a:xfrm>
        </p:spPr>
        <p:txBody>
          <a:bodyPr/>
          <a:lstStyle/>
          <a:p>
            <a:pPr algn="ctr"/>
            <a:r>
              <a:rPr lang="en-US" dirty="0" err="1" smtClean="0"/>
              <a:t>Laplacian</a:t>
            </a:r>
            <a:endParaRPr lang="en-US" dirty="0"/>
          </a:p>
        </p:txBody>
      </p:sp>
    </p:spTree>
    <p:extLst>
      <p:ext uri="{BB962C8B-B14F-4D97-AF65-F5344CB8AC3E}">
        <p14:creationId xmlns:p14="http://schemas.microsoft.com/office/powerpoint/2010/main" val="42327328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srcRect l="35470" t="18992" r="19338" b="24978"/>
          <a:stretch/>
        </p:blipFill>
        <p:spPr bwMode="auto">
          <a:xfrm>
            <a:off x="202782" y="887607"/>
            <a:ext cx="6053639" cy="4221804"/>
          </a:xfrm>
          <a:prstGeom prst="rect">
            <a:avLst/>
          </a:prstGeom>
          <a:ln>
            <a:noFill/>
          </a:ln>
          <a:extLst>
            <a:ext uri="{53640926-AAD7-44D8-BBD7-CCE9431645EC}">
              <a14:shadowObscured xmlns:a14="http://schemas.microsoft.com/office/drawing/2010/main"/>
            </a:ext>
          </a:extLst>
        </p:spPr>
      </p:pic>
      <p:pic>
        <p:nvPicPr>
          <p:cNvPr id="3" name="Picture 2"/>
          <p:cNvPicPr/>
          <p:nvPr/>
        </p:nvPicPr>
        <p:blipFill rotWithShape="1">
          <a:blip r:embed="rId4"/>
          <a:srcRect l="35043" t="18803" r="30983" b="33143"/>
          <a:stretch/>
        </p:blipFill>
        <p:spPr bwMode="auto">
          <a:xfrm>
            <a:off x="6256421" y="887607"/>
            <a:ext cx="5759116" cy="4221804"/>
          </a:xfrm>
          <a:prstGeom prst="rect">
            <a:avLst/>
          </a:prstGeom>
          <a:ln>
            <a:noFill/>
          </a:ln>
          <a:extLst>
            <a:ext uri="{53640926-AAD7-44D8-BBD7-CCE9431645EC}">
              <a14:shadowObscured xmlns:a14="http://schemas.microsoft.com/office/drawing/2010/main"/>
            </a:ext>
          </a:extLst>
        </p:spPr>
      </p:pic>
      <p:sp>
        <p:nvSpPr>
          <p:cNvPr id="4" name="Content Placeholder 2"/>
          <p:cNvSpPr txBox="1">
            <a:spLocks/>
          </p:cNvSpPr>
          <p:nvPr/>
        </p:nvSpPr>
        <p:spPr>
          <a:xfrm>
            <a:off x="1331496" y="5029200"/>
            <a:ext cx="3031957" cy="174858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Blurred Image</a:t>
            </a:r>
          </a:p>
          <a:p>
            <a:pPr lvl="1"/>
            <a:r>
              <a:rPr lang="en-US" dirty="0" smtClean="0"/>
              <a:t>T</a:t>
            </a:r>
            <a:r>
              <a:rPr lang="en-US" baseline="-25000" dirty="0" smtClean="0"/>
              <a:t>H</a:t>
            </a:r>
            <a:r>
              <a:rPr lang="en-US" dirty="0" smtClean="0"/>
              <a:t> = 7385</a:t>
            </a:r>
          </a:p>
          <a:p>
            <a:pPr lvl="1"/>
            <a:r>
              <a:rPr lang="en-US" dirty="0" smtClean="0"/>
              <a:t>FM = 0.0001003</a:t>
            </a:r>
          </a:p>
          <a:p>
            <a:pPr lvl="1"/>
            <a:endParaRPr lang="en-US" dirty="0" smtClean="0"/>
          </a:p>
          <a:p>
            <a:pPr lvl="1"/>
            <a:endParaRPr lang="en-US" dirty="0" smtClean="0"/>
          </a:p>
          <a:p>
            <a:pPr marL="457200" lvl="1" indent="0">
              <a:buFont typeface="Arial" panose="020B0604020202020204" pitchFamily="34" charset="0"/>
              <a:buNone/>
            </a:pPr>
            <a:endParaRPr lang="en-US" dirty="0" smtClean="0"/>
          </a:p>
          <a:p>
            <a:pPr lvl="1"/>
            <a:endParaRPr lang="en-US" dirty="0"/>
          </a:p>
        </p:txBody>
      </p:sp>
      <p:sp>
        <p:nvSpPr>
          <p:cNvPr id="5" name="Content Placeholder 2"/>
          <p:cNvSpPr txBox="1">
            <a:spLocks/>
          </p:cNvSpPr>
          <p:nvPr/>
        </p:nvSpPr>
        <p:spPr>
          <a:xfrm>
            <a:off x="7642058" y="5005137"/>
            <a:ext cx="2987842" cy="190901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Font typeface="Arial" panose="020B0604020202020204" pitchFamily="34" charset="0"/>
              <a:buNone/>
            </a:pPr>
            <a:endParaRPr lang="en-US" dirty="0" smtClean="0"/>
          </a:p>
          <a:p>
            <a:r>
              <a:rPr lang="en-US" dirty="0" smtClean="0"/>
              <a:t>Restored Image</a:t>
            </a:r>
          </a:p>
          <a:p>
            <a:pPr lvl="1"/>
            <a:r>
              <a:rPr lang="en-US" dirty="0" smtClean="0"/>
              <a:t>T</a:t>
            </a:r>
            <a:r>
              <a:rPr lang="en-US" baseline="-25000" dirty="0" smtClean="0"/>
              <a:t>H</a:t>
            </a:r>
            <a:r>
              <a:rPr lang="en-US" dirty="0" smtClean="0"/>
              <a:t> = 54960116</a:t>
            </a:r>
          </a:p>
          <a:p>
            <a:pPr lvl="1"/>
            <a:r>
              <a:rPr lang="en-US" dirty="0" smtClean="0"/>
              <a:t>FM = 0.52076</a:t>
            </a:r>
          </a:p>
          <a:p>
            <a:pPr lvl="1"/>
            <a:endParaRPr lang="en-US" dirty="0" smtClean="0"/>
          </a:p>
          <a:p>
            <a:pPr lvl="1"/>
            <a:endParaRPr lang="en-US" dirty="0" smtClean="0"/>
          </a:p>
          <a:p>
            <a:pPr marL="457200" lvl="1" indent="0">
              <a:buFont typeface="Arial" panose="020B0604020202020204" pitchFamily="34" charset="0"/>
              <a:buNone/>
            </a:pPr>
            <a:endParaRPr lang="en-US" dirty="0" smtClean="0"/>
          </a:p>
          <a:p>
            <a:pPr lvl="1"/>
            <a:endParaRPr lang="en-US" dirty="0"/>
          </a:p>
        </p:txBody>
      </p:sp>
    </p:spTree>
    <p:extLst>
      <p:ext uri="{BB962C8B-B14F-4D97-AF65-F5344CB8AC3E}">
        <p14:creationId xmlns:p14="http://schemas.microsoft.com/office/powerpoint/2010/main" val="22350438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3"/>
          <a:srcRect l="36538" t="28680" r="29381" b="23457"/>
          <a:stretch/>
        </p:blipFill>
        <p:spPr bwMode="auto">
          <a:xfrm>
            <a:off x="0" y="1217194"/>
            <a:ext cx="5911954" cy="4670258"/>
          </a:xfrm>
          <a:prstGeom prst="rect">
            <a:avLst/>
          </a:prstGeom>
          <a:ln>
            <a:noFill/>
          </a:ln>
          <a:extLst>
            <a:ext uri="{53640926-AAD7-44D8-BBD7-CCE9431645EC}">
              <a14:shadowObscured xmlns:a14="http://schemas.microsoft.com/office/drawing/2010/main"/>
            </a:ext>
          </a:extLst>
        </p:spPr>
      </p:pic>
      <p:pic>
        <p:nvPicPr>
          <p:cNvPr id="3" name="Picture 2"/>
          <p:cNvPicPr/>
          <p:nvPr/>
        </p:nvPicPr>
        <p:blipFill rotWithShape="1">
          <a:blip r:embed="rId4"/>
          <a:srcRect l="36432" t="28680" r="29381" b="23457"/>
          <a:stretch/>
        </p:blipFill>
        <p:spPr bwMode="auto">
          <a:xfrm>
            <a:off x="6261514" y="1217194"/>
            <a:ext cx="5930486" cy="46702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260084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2603" y="102184"/>
            <a:ext cx="10515600" cy="1325563"/>
          </a:xfrm>
        </p:spPr>
        <p:txBody>
          <a:bodyPr/>
          <a:lstStyle/>
          <a:p>
            <a:r>
              <a:rPr lang="en-US" dirty="0" smtClean="0"/>
              <a:t>Contrast Stretching</a:t>
            </a:r>
            <a:endParaRPr lang="en-US" dirty="0"/>
          </a:p>
        </p:txBody>
      </p:sp>
      <p:pic>
        <p:nvPicPr>
          <p:cNvPr id="4" name="Picture 3"/>
          <p:cNvPicPr/>
          <p:nvPr/>
        </p:nvPicPr>
        <p:blipFill rotWithShape="1">
          <a:blip r:embed="rId3"/>
          <a:srcRect l="35210" t="54269" r="45966" b="20395"/>
          <a:stretch/>
        </p:blipFill>
        <p:spPr bwMode="auto">
          <a:xfrm>
            <a:off x="644424" y="1582769"/>
            <a:ext cx="5325979" cy="4031815"/>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59634" t="54451" r="21462" b="20395"/>
          <a:stretch/>
        </p:blipFill>
        <p:spPr bwMode="auto">
          <a:xfrm>
            <a:off x="6240377" y="1582770"/>
            <a:ext cx="5387339" cy="40318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9535329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376</TotalTime>
  <Words>929</Words>
  <Application>Microsoft Office PowerPoint</Application>
  <PresentationFormat>Widescreen</PresentationFormat>
  <Paragraphs>92</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Image Restoration</vt:lpstr>
      <vt:lpstr>Blurred Image</vt:lpstr>
      <vt:lpstr>Blurred Image - Algorithm</vt:lpstr>
      <vt:lpstr>Blurred Image</vt:lpstr>
      <vt:lpstr>PowerPoint Presentation</vt:lpstr>
      <vt:lpstr>Laplacian</vt:lpstr>
      <vt:lpstr>PowerPoint Presentation</vt:lpstr>
      <vt:lpstr>PowerPoint Presentation</vt:lpstr>
      <vt:lpstr>Contrast Stretching</vt:lpstr>
      <vt:lpstr>Contrast measure</vt:lpstr>
      <vt:lpstr>PowerPoint Presentation</vt:lpstr>
      <vt:lpstr>PowerPoint Presentation</vt:lpstr>
      <vt:lpstr>Color Cast Removal</vt:lpstr>
      <vt:lpstr>Color Cast Removal</vt:lpstr>
      <vt:lpstr>PowerPoint Presentation</vt:lpstr>
      <vt:lpstr>PowerPoint Presentation</vt:lpstr>
      <vt:lpstr>Application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Restoration</dc:title>
  <dc:creator>Sharon Kim</dc:creator>
  <cp:lastModifiedBy>Sharon Kim</cp:lastModifiedBy>
  <cp:revision>28</cp:revision>
  <cp:lastPrinted>2018-05-08T22:58:32Z</cp:lastPrinted>
  <dcterms:created xsi:type="dcterms:W3CDTF">2018-05-08T17:30:04Z</dcterms:created>
  <dcterms:modified xsi:type="dcterms:W3CDTF">2018-05-08T23:46:49Z</dcterms:modified>
</cp:coreProperties>
</file>

<file path=docProps/thumbnail.jpeg>
</file>